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23"/>
  </p:notesMasterIdLst>
  <p:sldIdLst>
    <p:sldId id="320" r:id="rId2"/>
    <p:sldId id="328" r:id="rId3"/>
    <p:sldId id="336" r:id="rId4"/>
    <p:sldId id="265" r:id="rId5"/>
    <p:sldId id="332" r:id="rId6"/>
    <p:sldId id="330" r:id="rId7"/>
    <p:sldId id="331" r:id="rId8"/>
    <p:sldId id="329" r:id="rId9"/>
    <p:sldId id="327" r:id="rId10"/>
    <p:sldId id="326" r:id="rId11"/>
    <p:sldId id="259" r:id="rId12"/>
    <p:sldId id="335" r:id="rId13"/>
    <p:sldId id="324" r:id="rId14"/>
    <p:sldId id="333" r:id="rId15"/>
    <p:sldId id="315" r:id="rId16"/>
    <p:sldId id="321" r:id="rId17"/>
    <p:sldId id="334" r:id="rId18"/>
    <p:sldId id="322" r:id="rId19"/>
    <p:sldId id="325" r:id="rId20"/>
    <p:sldId id="266" r:id="rId21"/>
    <p:sldId id="31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592"/>
    <a:srgbClr val="C0C0C0"/>
    <a:srgbClr val="880BEF"/>
    <a:srgbClr val="A440F6"/>
    <a:srgbClr val="BE7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6" autoAdjust="0"/>
  </p:normalViewPr>
  <p:slideViewPr>
    <p:cSldViewPr>
      <p:cViewPr>
        <p:scale>
          <a:sx n="70" d="100"/>
          <a:sy n="70" d="100"/>
        </p:scale>
        <p:origin x="-1464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0F130-BB01-0644-91B1-3DF50E9B1E32}" type="datetimeFigureOut">
              <a:rPr lang="en-US" smtClean="0"/>
              <a:t>9/20/15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359FF-2C05-B04D-84B9-272CBDD73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59FF-2C05-B04D-84B9-272CBDD735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9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 technical specification, data standards, best practices</a:t>
            </a:r>
            <a:r>
              <a:rPr lang="en-US" baseline="0" dirty="0" smtClean="0"/>
              <a:t> and </a:t>
            </a:r>
            <a:r>
              <a:rPr lang="en-US" baseline="0" smtClean="0"/>
              <a:t>applicability statements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59FF-2C05-B04D-84B9-272CBDD735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have</a:t>
            </a:r>
            <a:r>
              <a:rPr lang="en-US" baseline="0" dirty="0" smtClean="0"/>
              <a:t> changes to make to your group presence on the TDWG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59FF-2C05-B04D-84B9-272CBDD735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5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Open discussion of grant funding organizations and opportunities for collaborative biodiversity informatics research in Sub-Saharan Africa and involving Sub-Saharan Africans.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59FF-2C05-B04D-84B9-272CBDD735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1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1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1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0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4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dwg logo_big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438400" cy="129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5867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5405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4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81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74638"/>
            <a:ext cx="5943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TDWG 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19400" cy="1526427"/>
          </a:xfrm>
          <a:prstGeom prst="rect">
            <a:avLst/>
          </a:prstGeom>
        </p:spPr>
      </p:pic>
      <p:pic>
        <p:nvPicPr>
          <p:cNvPr id="6" name="Picture 5" descr="tdwg logo_big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438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0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5867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 descr="TDWG 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19400" cy="1526427"/>
          </a:xfrm>
          <a:prstGeom prst="rect">
            <a:avLst/>
          </a:prstGeom>
        </p:spPr>
      </p:pic>
      <p:pic>
        <p:nvPicPr>
          <p:cNvPr id="8" name="Picture 7" descr="tdwg logo_big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438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4" descr="TDWG 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19400" cy="1526427"/>
          </a:xfrm>
          <a:prstGeom prst="rect">
            <a:avLst/>
          </a:prstGeom>
        </p:spPr>
      </p:pic>
      <p:pic>
        <p:nvPicPr>
          <p:cNvPr id="4" name="Picture 3" descr="tdwg logo_big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438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5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33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70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54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5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urveymonkey.com/r/SG6Y7MB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image" Target="../media/image39.JPG"/><Relationship Id="rId9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g"/><Relationship Id="rId12" Type="http://schemas.openxmlformats.org/officeDocument/2006/relationships/image" Target="../media/image25.png"/><Relationship Id="rId13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33400"/>
            <a:ext cx="8991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latin typeface="Algerian" panose="04020705040A02060702" pitchFamily="82" charset="0"/>
              </a:rPr>
              <a:t>K</a:t>
            </a:r>
            <a:r>
              <a:rPr lang="en-US" sz="6000" b="1" dirty="0" err="1" smtClean="0">
                <a:latin typeface="Algerian" panose="04020705040A02060702" pitchFamily="82" charset="0"/>
              </a:rPr>
              <a:t>aribu</a:t>
            </a:r>
            <a:r>
              <a:rPr lang="en-US" sz="6000" b="1" dirty="0" smtClean="0">
                <a:latin typeface="Algerian" panose="04020705040A02060702" pitchFamily="82" charset="0"/>
              </a:rPr>
              <a:t> </a:t>
            </a:r>
            <a:r>
              <a:rPr lang="en-US" sz="6000" b="1" dirty="0" err="1" smtClean="0">
                <a:latin typeface="Algerian" panose="04020705040A02060702" pitchFamily="82" charset="0"/>
              </a:rPr>
              <a:t>sana</a:t>
            </a:r>
            <a:r>
              <a:rPr lang="en-US" sz="6000" b="1" dirty="0" smtClean="0">
                <a:latin typeface="Algerian" panose="04020705040A02060702" pitchFamily="82" charset="0"/>
              </a:rPr>
              <a:t>!</a:t>
            </a:r>
            <a:endParaRPr lang="en-US" sz="6000" b="1" dirty="0"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8900" y="4800600"/>
            <a:ext cx="403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Chair’s </a:t>
            </a:r>
            <a:r>
              <a:rPr lang="en-US" sz="4000" b="1" dirty="0" smtClean="0">
                <a:solidFill>
                  <a:schemeClr val="bg1"/>
                </a:solidFill>
              </a:rPr>
              <a:t>Welcome TDWG 2015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Cyndy</a:t>
            </a:r>
            <a:r>
              <a:rPr lang="en-US" sz="3200" b="1" dirty="0" smtClean="0">
                <a:solidFill>
                  <a:schemeClr val="bg1"/>
                </a:solidFill>
              </a:rPr>
              <a:t> Parr @</a:t>
            </a:r>
            <a:r>
              <a:rPr lang="en-US" sz="3200" b="1" dirty="0" err="1" smtClean="0">
                <a:solidFill>
                  <a:schemeClr val="bg1"/>
                </a:solidFill>
              </a:rPr>
              <a:t>cydparr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1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Latest developments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93837"/>
            <a:ext cx="8991600" cy="4525963"/>
          </a:xfrm>
          <a:noFill/>
        </p:spPr>
        <p:txBody>
          <a:bodyPr/>
          <a:lstStyle/>
          <a:p>
            <a:r>
              <a:rPr lang="en-US" sz="3600" dirty="0" err="1" smtClean="0"/>
              <a:t>TDWG.org</a:t>
            </a:r>
            <a:r>
              <a:rPr lang="en-US" sz="3600" dirty="0" smtClean="0"/>
              <a:t> w</a:t>
            </a:r>
            <a:r>
              <a:rPr lang="en-US" sz="3600" dirty="0" smtClean="0"/>
              <a:t>eb </a:t>
            </a:r>
            <a:r>
              <a:rPr lang="en-US" sz="3600" dirty="0" smtClean="0"/>
              <a:t>site upgrade </a:t>
            </a:r>
            <a:r>
              <a:rPr lang="en-US" sz="3600" dirty="0" smtClean="0"/>
              <a:t>essentially complete</a:t>
            </a:r>
            <a:endParaRPr lang="en-US" sz="3600" dirty="0" smtClean="0"/>
          </a:p>
          <a:p>
            <a:r>
              <a:rPr lang="en-US" sz="3600" dirty="0" smtClean="0"/>
              <a:t>All </a:t>
            </a:r>
            <a:r>
              <a:rPr lang="en-US" sz="3600" dirty="0" smtClean="0"/>
              <a:t>standards now on </a:t>
            </a:r>
            <a:r>
              <a:rPr lang="en-US" sz="3600" dirty="0" err="1" smtClean="0"/>
              <a:t>GitHub</a:t>
            </a:r>
            <a:endParaRPr lang="en-US" sz="3600" dirty="0" smtClean="0"/>
          </a:p>
          <a:p>
            <a:pPr marL="400050" lvl="1" indent="0">
              <a:buNone/>
            </a:pPr>
            <a:r>
              <a:rPr lang="en-US" sz="3200" dirty="0"/>
              <a:t>https://github.com/</a:t>
            </a:r>
            <a:r>
              <a:rPr lang="en-US" sz="3200" dirty="0" err="1" smtClean="0"/>
              <a:t>tdwg</a:t>
            </a:r>
            <a:endParaRPr lang="en-US" sz="3200" dirty="0" smtClean="0"/>
          </a:p>
          <a:p>
            <a:r>
              <a:rPr lang="en-US" sz="3600" dirty="0" smtClean="0"/>
              <a:t>Developing a comprehensive budget process</a:t>
            </a:r>
          </a:p>
          <a:p>
            <a:r>
              <a:rPr lang="en-US" sz="3600" dirty="0" smtClean="0"/>
              <a:t>Improving transparency and responsiveness</a:t>
            </a:r>
          </a:p>
          <a:p>
            <a:r>
              <a:rPr lang="en-US" sz="3600" dirty="0" smtClean="0"/>
              <a:t>Hired </a:t>
            </a:r>
            <a:r>
              <a:rPr lang="en-US" sz="3600" dirty="0"/>
              <a:t>a </a:t>
            </a:r>
            <a:r>
              <a:rPr lang="en-US" sz="3600" dirty="0" smtClean="0"/>
              <a:t>coordinator: Stan Blum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7912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1F497D"/>
                </a:solidFill>
              </a:rPr>
              <a:t>More details at </a:t>
            </a:r>
            <a:r>
              <a:rPr lang="en-US" sz="3600" b="1" dirty="0">
                <a:solidFill>
                  <a:srgbClr val="1F497D"/>
                </a:solidFill>
              </a:rPr>
              <a:t>Friday </a:t>
            </a:r>
            <a:r>
              <a:rPr lang="en-US" sz="3600" b="1" dirty="0" smtClean="0">
                <a:solidFill>
                  <a:srgbClr val="1F497D"/>
                </a:solidFill>
              </a:rPr>
              <a:t>business </a:t>
            </a:r>
            <a:r>
              <a:rPr lang="en-US" sz="3600" b="1" dirty="0" smtClean="0">
                <a:solidFill>
                  <a:srgbClr val="1F497D"/>
                </a:solidFill>
              </a:rPr>
              <a:t>meeting</a:t>
            </a:r>
            <a:endParaRPr lang="en-US" sz="36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1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Nominations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All offices </a:t>
            </a:r>
            <a:r>
              <a:rPr lang="en-US" sz="3200" dirty="0">
                <a:solidFill>
                  <a:srgbClr val="000000"/>
                </a:solidFill>
              </a:rPr>
              <a:t>are open, </a:t>
            </a:r>
            <a:r>
              <a:rPr lang="en-US" sz="3200" dirty="0" smtClean="0">
                <a:solidFill>
                  <a:srgbClr val="000000"/>
                </a:solidFill>
              </a:rPr>
              <a:t>anybody </a:t>
            </a:r>
            <a:r>
              <a:rPr lang="en-US" sz="3200" dirty="0">
                <a:solidFill>
                  <a:srgbClr val="000000"/>
                </a:solidFill>
              </a:rPr>
              <a:t>can </a:t>
            </a:r>
            <a:r>
              <a:rPr lang="en-US" sz="3200" dirty="0" smtClean="0">
                <a:solidFill>
                  <a:srgbClr val="000000"/>
                </a:solidFill>
              </a:rPr>
              <a:t>nominate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Nominations on </a:t>
            </a:r>
            <a:r>
              <a:rPr lang="en-US" sz="3200" dirty="0" err="1" smtClean="0">
                <a:solidFill>
                  <a:srgbClr val="000000"/>
                </a:solidFill>
              </a:rPr>
              <a:t>SurveyMonkey</a:t>
            </a:r>
            <a:endParaRPr lang="en-US" sz="3200" dirty="0" smtClean="0">
              <a:solidFill>
                <a:srgbClr val="000000"/>
              </a:solidFill>
            </a:endParaRPr>
          </a:p>
          <a:p>
            <a:pPr lvl="2"/>
            <a:r>
              <a:rPr lang="en-US" sz="3200" dirty="0">
                <a:solidFill>
                  <a:srgbClr val="000000"/>
                </a:solidFill>
                <a:hlinkClick r:id="rId2"/>
              </a:rPr>
              <a:t>https://www.surveymonkey.com/r/</a:t>
            </a:r>
            <a:r>
              <a:rPr lang="en-US" sz="3200" dirty="0" smtClean="0">
                <a:solidFill>
                  <a:srgbClr val="000000"/>
                </a:solidFill>
                <a:hlinkClick r:id="rId2"/>
              </a:rPr>
              <a:t>SG6Y7MB</a:t>
            </a:r>
            <a:endParaRPr lang="en-US" sz="3200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Eligible </a:t>
            </a:r>
            <a:r>
              <a:rPr lang="en-US" sz="3200" dirty="0">
                <a:solidFill>
                  <a:srgbClr val="000000"/>
                </a:solidFill>
              </a:rPr>
              <a:t>members will </a:t>
            </a:r>
            <a:r>
              <a:rPr lang="en-US" sz="3200" dirty="0" smtClean="0">
                <a:solidFill>
                  <a:srgbClr val="000000"/>
                </a:solidFill>
              </a:rPr>
              <a:t>receive </a:t>
            </a:r>
            <a:r>
              <a:rPr lang="en-US" sz="3200" dirty="0">
                <a:solidFill>
                  <a:srgbClr val="000000"/>
                </a:solidFill>
              </a:rPr>
              <a:t>email </a:t>
            </a:r>
            <a:r>
              <a:rPr lang="en-US" sz="3200" dirty="0" smtClean="0">
                <a:solidFill>
                  <a:srgbClr val="000000"/>
                </a:solidFill>
              </a:rPr>
              <a:t>with </a:t>
            </a:r>
            <a:r>
              <a:rPr lang="en-US" sz="3200" dirty="0">
                <a:solidFill>
                  <a:srgbClr val="000000"/>
                </a:solidFill>
              </a:rPr>
              <a:t>link to the </a:t>
            </a:r>
            <a:r>
              <a:rPr lang="en-US" sz="3200" dirty="0" err="1" smtClean="0">
                <a:solidFill>
                  <a:srgbClr val="000000"/>
                </a:solidFill>
              </a:rPr>
              <a:t>SurveyMonkey</a:t>
            </a:r>
            <a:r>
              <a:rPr lang="en-US" sz="3200" dirty="0" smtClean="0">
                <a:solidFill>
                  <a:srgbClr val="000000"/>
                </a:solidFill>
              </a:rPr>
              <a:t> ballot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O</a:t>
            </a:r>
            <a:r>
              <a:rPr lang="en-US" sz="3200" dirty="0" smtClean="0">
                <a:solidFill>
                  <a:srgbClr val="000000"/>
                </a:solidFill>
              </a:rPr>
              <a:t>ne </a:t>
            </a:r>
            <a:r>
              <a:rPr lang="en-US" sz="3200" dirty="0">
                <a:solidFill>
                  <a:srgbClr val="000000"/>
                </a:solidFill>
              </a:rPr>
              <a:t>vote </a:t>
            </a:r>
            <a:r>
              <a:rPr lang="en-US" sz="3200" dirty="0" smtClean="0">
                <a:solidFill>
                  <a:srgbClr val="000000"/>
                </a:solidFill>
              </a:rPr>
              <a:t>per member, one vote per chosen institutional delegate (x 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Voting ends </a:t>
            </a:r>
            <a:r>
              <a:rPr lang="en-US" sz="3200" dirty="0" smtClean="0">
                <a:solidFill>
                  <a:srgbClr val="000000"/>
                </a:solidFill>
              </a:rPr>
              <a:t>three</a:t>
            </a:r>
            <a:r>
              <a:rPr lang="en-US" sz="3200" dirty="0" smtClean="0">
                <a:solidFill>
                  <a:srgbClr val="000000"/>
                </a:solidFill>
              </a:rPr>
              <a:t> weeks </a:t>
            </a:r>
            <a:r>
              <a:rPr lang="en-US" sz="3200" dirty="0" smtClean="0">
                <a:solidFill>
                  <a:srgbClr val="000000"/>
                </a:solidFill>
              </a:rPr>
              <a:t>after </a:t>
            </a:r>
            <a:r>
              <a:rPr lang="en-US" sz="3200" dirty="0" smtClean="0">
                <a:solidFill>
                  <a:srgbClr val="000000"/>
                </a:solidFill>
              </a:rPr>
              <a:t>it begins</a:t>
            </a:r>
            <a:endParaRPr lang="en-US" sz="3200" i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Results of the vote will be announced by email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3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0472" y="5003881"/>
            <a:ext cx="7261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lgerian" panose="04020705040A02060702" pitchFamily="82" charset="0"/>
              </a:rPr>
              <a:t>Welcome to TDWG!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-163400" y="5342453"/>
            <a:ext cx="9307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Theme: Applications and Data Standards for Sustaining Biodiversity</a:t>
            </a:r>
            <a:endParaRPr lang="en-US" sz="4400" dirty="0" smtClean="0">
              <a:solidFill>
                <a:srgbClr val="000000"/>
              </a:solidFill>
            </a:endParaRPr>
          </a:p>
          <a:p>
            <a:pPr algn="ctr"/>
            <a:endParaRPr lang="en-US" sz="5400" b="1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TDWG-2015-KENYA-LOGO-FINAL-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2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mergen\images\logo\JRS Biodivers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2400"/>
            <a:ext cx="4267200" cy="15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SC_90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6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91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6197024"/>
            <a:ext cx="5967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Pre-training: JRS, NSF, and </a:t>
            </a:r>
            <a:r>
              <a:rPr lang="en-US" sz="3200" b="1" dirty="0" err="1" smtClean="0">
                <a:solidFill>
                  <a:srgbClr val="000000"/>
                </a:solidFill>
              </a:rPr>
              <a:t>iDigBio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5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152400"/>
            <a:ext cx="58674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Program</a:t>
            </a:r>
            <a:endParaRPr lang="en-US" sz="5400" b="1" dirty="0">
              <a:solidFill>
                <a:srgbClr val="008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Program is online at </a:t>
            </a:r>
            <a:r>
              <a:rPr lang="en-US" sz="4400" b="1" dirty="0" err="1" smtClean="0"/>
              <a:t>mobot.org</a:t>
            </a:r>
            <a:r>
              <a:rPr lang="en-US" sz="4400" b="1" dirty="0" smtClean="0"/>
              <a:t>/</a:t>
            </a:r>
            <a:r>
              <a:rPr lang="en-US" sz="4400" b="1" dirty="0" err="1" smtClean="0"/>
              <a:t>tdwg</a:t>
            </a:r>
            <a:endParaRPr lang="en-US" sz="4400" b="1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Program changes at </a:t>
            </a:r>
            <a:r>
              <a:rPr lang="en-US" sz="4400" b="1" dirty="0" err="1" smtClean="0">
                <a:solidFill>
                  <a:srgbClr val="000000"/>
                </a:solidFill>
              </a:rPr>
              <a:t>mobot.org</a:t>
            </a:r>
            <a:r>
              <a:rPr lang="en-US" sz="4400" b="1" dirty="0" smtClean="0">
                <a:solidFill>
                  <a:srgbClr val="000000"/>
                </a:solidFill>
              </a:rPr>
              <a:t>/</a:t>
            </a:r>
            <a:r>
              <a:rPr lang="en-US" sz="4400" b="1" dirty="0" err="1" smtClean="0">
                <a:solidFill>
                  <a:srgbClr val="000000"/>
                </a:solidFill>
              </a:rPr>
              <a:t>tdwg</a:t>
            </a:r>
            <a:endParaRPr lang="en-US" sz="44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Also note changes on printed versions at each room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5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Program highlights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P</a:t>
            </a:r>
            <a:r>
              <a:rPr lang="en-US" sz="4400" dirty="0" smtClean="0"/>
              <a:t>re</a:t>
            </a:r>
            <a:r>
              <a:rPr lang="en-US" sz="4400" dirty="0" smtClean="0"/>
              <a:t>-meeting </a:t>
            </a:r>
            <a:r>
              <a:rPr lang="en-US" sz="4400" dirty="0" smtClean="0"/>
              <a:t>training</a:t>
            </a:r>
            <a:endParaRPr lang="en-US" sz="4400" dirty="0" smtClean="0"/>
          </a:p>
          <a:p>
            <a:r>
              <a:rPr lang="en-US" sz="4400" dirty="0"/>
              <a:t>7</a:t>
            </a:r>
            <a:r>
              <a:rPr lang="en-US" sz="4400" dirty="0" smtClean="0"/>
              <a:t> </a:t>
            </a:r>
            <a:r>
              <a:rPr lang="en-US" sz="4400" dirty="0" smtClean="0"/>
              <a:t>Symposia</a:t>
            </a:r>
          </a:p>
          <a:p>
            <a:r>
              <a:rPr lang="en-US" sz="4400" dirty="0"/>
              <a:t>5</a:t>
            </a:r>
            <a:r>
              <a:rPr lang="en-US" sz="4400" dirty="0" smtClean="0"/>
              <a:t> </a:t>
            </a:r>
            <a:r>
              <a:rPr lang="en-US" sz="4400" dirty="0" smtClean="0"/>
              <a:t>Contributed paper sessions</a:t>
            </a:r>
          </a:p>
          <a:p>
            <a:r>
              <a:rPr lang="en-US" sz="4400" dirty="0" smtClean="0"/>
              <a:t>127</a:t>
            </a:r>
            <a:r>
              <a:rPr lang="en-US" sz="4400" dirty="0" smtClean="0"/>
              <a:t>+ </a:t>
            </a:r>
            <a:r>
              <a:rPr lang="en-US" sz="4400" dirty="0" smtClean="0"/>
              <a:t>Talks</a:t>
            </a:r>
          </a:p>
          <a:p>
            <a:r>
              <a:rPr lang="en-US" sz="4400" dirty="0" smtClean="0"/>
              <a:t>36</a:t>
            </a:r>
            <a:r>
              <a:rPr lang="en-US" sz="4400" dirty="0" smtClean="0"/>
              <a:t> </a:t>
            </a:r>
            <a:r>
              <a:rPr lang="en-US" sz="4400" dirty="0" smtClean="0"/>
              <a:t>Posters</a:t>
            </a:r>
          </a:p>
          <a:p>
            <a:r>
              <a:rPr lang="en-US" sz="4400" dirty="0"/>
              <a:t>3</a:t>
            </a:r>
            <a:r>
              <a:rPr lang="en-US" sz="4400" dirty="0" smtClean="0"/>
              <a:t> </a:t>
            </a:r>
            <a:r>
              <a:rPr lang="en-US" sz="4400" dirty="0" smtClean="0"/>
              <a:t>Workshops</a:t>
            </a:r>
          </a:p>
          <a:p>
            <a:r>
              <a:rPr lang="en-US" sz="4400" dirty="0" smtClean="0"/>
              <a:t>2+</a:t>
            </a:r>
            <a:r>
              <a:rPr lang="en-US" sz="4400" dirty="0" smtClean="0"/>
              <a:t> </a:t>
            </a:r>
            <a:r>
              <a:rPr lang="en-US" sz="4400" dirty="0" smtClean="0"/>
              <a:t>Interest Groups/Task Groups</a:t>
            </a:r>
          </a:p>
        </p:txBody>
      </p:sp>
    </p:spTree>
    <p:extLst>
      <p:ext uri="{BB962C8B-B14F-4D97-AF65-F5344CB8AC3E}">
        <p14:creationId xmlns:p14="http://schemas.microsoft.com/office/powerpoint/2010/main" val="261073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Special events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cs typeface="Arial"/>
              </a:rPr>
              <a:t>TUESDAY evening	Night at the Museum</a:t>
            </a:r>
          </a:p>
          <a:p>
            <a:pPr marL="0" indent="0">
              <a:buNone/>
            </a:pPr>
            <a:endParaRPr lang="en-US" dirty="0" smtClean="0"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cs typeface="Arial"/>
              </a:rPr>
              <a:t>THURSDAY  </a:t>
            </a:r>
            <a:r>
              <a:rPr lang="en-US" dirty="0">
                <a:cs typeface="Arial"/>
              </a:rPr>
              <a:t>pm	</a:t>
            </a:r>
            <a:r>
              <a:rPr lang="en-US" dirty="0" smtClean="0">
                <a:cs typeface="Arial"/>
              </a:rPr>
              <a:t>	Business </a:t>
            </a:r>
            <a:r>
              <a:rPr lang="en-US" dirty="0">
                <a:cs typeface="Arial"/>
              </a:rPr>
              <a:t>meeting</a:t>
            </a:r>
          </a:p>
          <a:p>
            <a:pPr marL="0" indent="0">
              <a:buNone/>
            </a:pPr>
            <a:endParaRPr lang="en-US" dirty="0" smtClean="0"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cs typeface="Arial"/>
              </a:rPr>
              <a:t>THURSDAY  </a:t>
            </a:r>
            <a:r>
              <a:rPr lang="en-US" dirty="0">
                <a:cs typeface="Arial"/>
              </a:rPr>
              <a:t>pm	</a:t>
            </a:r>
            <a:r>
              <a:rPr lang="en-US" dirty="0" smtClean="0">
                <a:cs typeface="Arial"/>
              </a:rPr>
              <a:t>	Reports </a:t>
            </a:r>
            <a:r>
              <a:rPr lang="en-US" dirty="0">
                <a:cs typeface="Arial"/>
              </a:rPr>
              <a:t>from conveners</a:t>
            </a:r>
          </a:p>
          <a:p>
            <a:pPr marL="0" indent="0">
              <a:buNone/>
            </a:pPr>
            <a:endParaRPr lang="en-US" dirty="0" smtClean="0"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cs typeface="Arial"/>
              </a:rPr>
              <a:t>THURSDAY  pm 	</a:t>
            </a:r>
            <a:r>
              <a:rPr lang="en-US" dirty="0">
                <a:cs typeface="Arial"/>
              </a:rPr>
              <a:t>	Preview of next </a:t>
            </a:r>
            <a:r>
              <a:rPr lang="en-US" dirty="0" smtClean="0">
                <a:cs typeface="Arial"/>
              </a:rPr>
              <a:t>meeting</a:t>
            </a:r>
          </a:p>
          <a:p>
            <a:pPr marL="0" indent="0">
              <a:buNone/>
            </a:pPr>
            <a:endParaRPr lang="en-US" dirty="0" smtClean="0"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cs typeface="Arial"/>
              </a:rPr>
              <a:t>THURSDAY evening Banquet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8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New special </a:t>
            </a:r>
            <a:r>
              <a:rPr lang="en-US" b="1" dirty="0" smtClean="0">
                <a:solidFill>
                  <a:srgbClr val="008000"/>
                </a:solidFill>
              </a:rPr>
              <a:t>sessions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763000" cy="586740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 smtClean="0">
                <a:cs typeface="Arial"/>
              </a:rPr>
              <a:t>Newcomers chat in ACACIA TENT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MONDAY		1:30 – 2:00 pm	</a:t>
            </a:r>
            <a:endParaRPr lang="en-US" dirty="0" smtClean="0">
              <a:cs typeface="Arial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>
                <a:cs typeface="Arial"/>
              </a:rPr>
              <a:t>Birds of a Feather Discussions 8:00 – 9:00 am</a:t>
            </a:r>
          </a:p>
          <a:p>
            <a:pPr marL="0" indent="0">
              <a:buNone/>
            </a:pPr>
            <a:r>
              <a:rPr lang="en-US" sz="3200" dirty="0" smtClean="0">
                <a:cs typeface="Arial"/>
              </a:rPr>
              <a:t>TUESDAY, WEDNESDAY,THURSDAY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 smtClean="0">
                <a:cs typeface="Arial"/>
              </a:rPr>
              <a:t>Collaboration Incubator</a:t>
            </a:r>
          </a:p>
          <a:p>
            <a:pPr marL="0" indent="0">
              <a:buNone/>
            </a:pPr>
            <a:r>
              <a:rPr lang="en-US" dirty="0" smtClean="0">
                <a:cs typeface="Arial"/>
              </a:rPr>
              <a:t>WEDNESDAY	09</a:t>
            </a:r>
            <a:r>
              <a:rPr lang="en-US" dirty="0">
                <a:cs typeface="Arial"/>
              </a:rPr>
              <a:t>:30 AM – 10:30 </a:t>
            </a:r>
            <a:r>
              <a:rPr lang="en-US" dirty="0" smtClean="0">
                <a:cs typeface="Arial"/>
              </a:rPr>
              <a:t>AM</a:t>
            </a:r>
          </a:p>
          <a:p>
            <a:pPr marL="0" indent="0">
              <a:buNone/>
            </a:pPr>
            <a:r>
              <a:rPr lang="en-US" sz="2800" dirty="0" smtClean="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75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General </a:t>
            </a:r>
            <a:r>
              <a:rPr lang="en-US" b="1" dirty="0" smtClean="0">
                <a:solidFill>
                  <a:srgbClr val="008000"/>
                </a:solidFill>
              </a:rPr>
              <a:t>information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6553200" cy="4525963"/>
          </a:xfrm>
        </p:spPr>
        <p:txBody>
          <a:bodyPr>
            <a:noAutofit/>
          </a:bodyPr>
          <a:lstStyle/>
          <a:p>
            <a:r>
              <a:rPr lang="en-US" sz="4000" dirty="0" smtClean="0"/>
              <a:t>Registration</a:t>
            </a:r>
          </a:p>
          <a:p>
            <a:r>
              <a:rPr lang="en-US" sz="4000" dirty="0" smtClean="0"/>
              <a:t>Posters</a:t>
            </a:r>
          </a:p>
          <a:p>
            <a:r>
              <a:rPr lang="en-US" sz="4000" dirty="0" smtClean="0"/>
              <a:t>Get slides to your moderator</a:t>
            </a:r>
          </a:p>
          <a:p>
            <a:r>
              <a:rPr lang="en-US" sz="4000" dirty="0" smtClean="0"/>
              <a:t>Meals</a:t>
            </a:r>
          </a:p>
          <a:p>
            <a:r>
              <a:rPr lang="en-US" sz="4000" dirty="0" smtClean="0"/>
              <a:t>Banquet</a:t>
            </a:r>
          </a:p>
          <a:p>
            <a:r>
              <a:rPr lang="en-US" sz="4000" dirty="0" smtClean="0"/>
              <a:t>Excursions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952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87320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3429000" cy="5143500"/>
          </a:xfrm>
          <a:prstGeom prst="rect">
            <a:avLst/>
          </a:prstGeom>
        </p:spPr>
      </p:pic>
      <p:pic>
        <p:nvPicPr>
          <p:cNvPr id="2" name="Picture 1" descr="DSCN09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4841" r="41177" b="7690"/>
          <a:stretch/>
        </p:blipFill>
        <p:spPr>
          <a:xfrm>
            <a:off x="0" y="-304800"/>
            <a:ext cx="3430964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304800"/>
            <a:ext cx="31242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Purple grenadier 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host of the brood parasite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Straw-tailed whydah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err="1" smtClean="0"/>
              <a:t>KrisMaes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1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20151-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/>
          <a:stretch/>
        </p:blipFill>
        <p:spPr>
          <a:xfrm>
            <a:off x="0" y="0"/>
            <a:ext cx="9144000" cy="7025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1920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Erick Mata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Presentation </a:t>
            </a:r>
            <a:r>
              <a:rPr lang="en-US" sz="3200" dirty="0" smtClean="0">
                <a:solidFill>
                  <a:srgbClr val="000090"/>
                </a:solidFill>
              </a:rPr>
              <a:t>on Friday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5399782"/>
            <a:ext cx="25777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Program Chair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TBA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5410200"/>
            <a:ext cx="19565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Erick </a:t>
            </a:r>
            <a:r>
              <a:rPr lang="en-US" sz="3200" dirty="0"/>
              <a:t>M</a:t>
            </a:r>
            <a:r>
              <a:rPr lang="en-US" sz="3200" dirty="0" smtClean="0"/>
              <a:t>ata</a:t>
            </a:r>
            <a:endParaRPr lang="en-US" sz="3200" dirty="0" smtClean="0"/>
          </a:p>
          <a:p>
            <a:r>
              <a:rPr lang="en-US" sz="3200" dirty="0" smtClean="0"/>
              <a:t>Local Host</a:t>
            </a:r>
            <a:endParaRPr lang="en-US" sz="3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1524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0000"/>
                </a:solidFill>
              </a:rPr>
              <a:t>2016 Meeting in Costa Rica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mata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32143"/>
          <a:stretch/>
        </p:blipFill>
        <p:spPr>
          <a:xfrm>
            <a:off x="526143" y="2273300"/>
            <a:ext cx="1759857" cy="214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11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37236"/>
            <a:ext cx="1371600" cy="176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erge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16430" r="6785" b="27142"/>
          <a:stretch/>
        </p:blipFill>
        <p:spPr>
          <a:xfrm>
            <a:off x="6765969" y="1828800"/>
            <a:ext cx="1207388" cy="1630489"/>
          </a:xfrm>
          <a:prstGeom prst="rect">
            <a:avLst/>
          </a:prstGeom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1480646" cy="184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2" y="1830268"/>
            <a:ext cx="1370168" cy="16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2499" r="-2601" b="37500"/>
          <a:stretch/>
        </p:blipFill>
        <p:spPr bwMode="auto">
          <a:xfrm>
            <a:off x="53340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9834" b="36564"/>
          <a:stretch/>
        </p:blipFill>
        <p:spPr bwMode="auto">
          <a:xfrm>
            <a:off x="0" y="1803401"/>
            <a:ext cx="1397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1" r="50992"/>
          <a:stretch/>
        </p:blipFill>
        <p:spPr>
          <a:xfrm>
            <a:off x="3962400" y="1821924"/>
            <a:ext cx="1509486" cy="170504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8000"/>
                </a:solidFill>
              </a:rPr>
              <a:t>Thanks</a:t>
            </a:r>
            <a:endParaRPr lang="en-US" sz="7200" b="1" dirty="0">
              <a:solidFill>
                <a:srgbClr val="008000"/>
              </a:solidFill>
            </a:endParaRPr>
          </a:p>
        </p:txBody>
      </p:sp>
      <p:sp>
        <p:nvSpPr>
          <p:cNvPr id="11" name="AutoShape 10" descr="data:image/jpeg;base64,/9j/4AAQSkZJRgABAQAAAQABAAD/2wCEAAkGBhQSERUUExMWFRUWFRcWFxUUFxUVFBgXGBgVGBcXFxUXHCYeGBojGhQUHy8gIycpLCwsFR4xNTAqNSYsLCkBCQoKDgwOGg8PGiocHyQpKikpLCkqLCwsLCwvKSksKSksNSksLCwsKSwpLCksLC4pKSkpLCksLSwsLCwuLCksKf/AABEIAM4AoAMBIgACEQEDEQH/xAAcAAACAgMBAQAAAAAAAAAAAAAEBQIDAQYHAAj/xAA8EAABAwIEBAMGBAUCBwAAAAABAAIRAyEEBRIxIkFRYQZxgQcTMpGhsUJSwdEUI3Lh8GLxFiQzQ0RTkv/EABkBAAMBAQEAAAAAAAAAAAAAAAECAwAEBf/EACIRAAICAgMAAwADAAAAAAAAAAABAhEhMQMSQTJRYQQFIv/aAAwDAQACEQMRAD8A47aLqzBUmk3VWKw5a6EZgMOOqg3WUQvBZRidIF07yujpe225uqaVFtOCeai+vUL5Zt5JPk7Jt2xvnOUse8GSD5oGtSc4hu8KeGxJ1zUNwiMrdqqFydpPYt0FDMHtZoAi26U18MZ1EyjsfULiTyQOGJfZCX0zJlpph7ZBuPRSNYlvEVdhvDOIIGinUOp3Jsw0zxiYBHC75LZMB7Mq7nAVntYImZB25FsyAev0Q6vwZJs1TQ0jgO/JI8QS0mDBO66ZifZVUpmaNZtQm2n4I3v3G1gbJLmPszx7re5bq3kVGkAWta89oT9GlQ6Ts1LL83NJhaBxEm6jRzAufJKKzXwpXw5Iewnh1amtfpgGDOpoLTPI39Enakla2HqmbBmdRrmAc0sxVUaQOar97MTsFY2nILosFNpt4AsIKova5gbzWdMOgH/O6urYbTSa9m9kPXxXvAIs5Uv7FDcCOPS51ii3UPdvDWOsUpYzvxK1+ODW3PEE1pmZ6uxjxcQUJSwIabG6lh2PqN1OGkfdWUqzC6G3KnnbELqdHil94GyvGYsIgCFCu0yIC97jVsnjJmIvbxkhX4XFaWlQZBqBg9UThcl99iGURq4nRLNJcJsDDiJEkJt6Nsty7DvxDgxrHGXBsgHd2x2uPJb9kXsspUtNTEnXUDp0A/ytjAI/F5rYvD2QU8BRbTbxVA0BzpcdTr3DSTp6WR4N5dcnlyCouNRdsvCBbJgBsBuwAAaBHQBQFAW5EbdVF9b5KxpT7LVQTRw0jbr+6nWy2b7H/PmsUqpHP6I2jXmx6JgCPGU/hY9gqAEwHAEAEEWnaxIXM/GvsqbxVsG0taGanUhJgD8jTfz3iF2TF4YOG3fullDU1xaXA3mCOR+/P5oOKlgVo+ZMQNDYIv0O6objyGaQuy+0n2X0q1F+KwjXNqtJdUpA8L+7WmwM9IXEQDJBsRY9iN1zuLgJQ1oY2KRB9ENllYBw1FB1DAC9HNTbBQxq1z70ubsEbicOHt1JbSB0kozBZiCzTzRoQhj6FbTpBgdtyq8iwbmuLnWhPAC8tBEWUBlYDzLrLRn4xO2KKX5jD9plYq447AXR2GwAeSW8ktxtA6pbuEHZiFBhbUD5XZPZzgvd4X37h/MrHhsARTG02kSbwZ2XFsQx4GqDa67Z4cqEYTCtn/stcesv4r/NV42kPBWx4599yT1WdSDbWuVaHJrs60qCmlXtQrXK1j1VBCmlWCrCD953WHVlrBQwbjShsQ0OMjfdCtrK1lZCzNDLCv1C97Q4GO89jK+cfar4a/gse/SZZW/mthmgN1TLYBIMdvkvoCliNJ7c1zb285fTfSw9Y2qAFoP5myDAtyLp32OxRkrRJ4OJmpdWNcotpXVrnDZczyKEnGDRAUMFhC4mEE5hlM8sxcPa1vM3WaegNUjan1tQB5qz+De5s9VZiaTeE7BH4mHNhrlzqOWc4HljTTcZ2O6gMO33pIvzhTxOHcxkji7pfQoPDg6d077fGjIa4vNtDP8AoyPKVuuX1uFkW/lst6Ax6StNyXFOfiqeHLNWsyeQDW3cSekLcabpqvdNie1rWhWfxL8KyN8O5E02XQNA8wi21ITRR1WEwpav8sh2YgFWe8F+yqEmL/7rzgsNqwvGtKzMVutfksivCrqGVQ48khgxuNAdpJsdp6rTfa/R14KhJ/8AJMczBp9JiARHqm+JDtbIP4gD0juEr9pFU1MBS0k8NfiYwBwjQeLaY2TN/wCGQng5HTyNxuDKCxuXFh7p2KLweEpdjcWZh265ldWiSbA67TpEIVtUtMjcJi5hOwQNdkOTJ2Omb3mdYF2nkoHSxs8kBitb32sOSKpYZzWQ8iFBNdmc9UG0MVFMw+e3NL6mOLRJ81UyiC+GIrE5e5zSNz0VLtqjBeS5sH4ii5tn6oB/qEELdXvBkiw38rCfrK5TlWGIxNEXa731MT042rqz7VXA/W4jvCzk2dPCsCRrq+Jfra80wBAERYbFw53RQzbHUWjVSFUA7svPpKzm9GuD/ILGGJmTJ8hH3WvYzBY8vPu6uIqCG3dUY0AwNXCRHI27q0b8LGy4PxeXECox1IkxBBi87FOhjC6m7SIP3C02kzEloZWAMNnXYiYktmVv2VYGaLS7ctbPnCZWOnQlxvixlI6XSSNhtKCHtHB+Ck4nlDXO9NrpdmtKoKtVzQCdVvhkDlvYCyV1qWYNM0i5w0gyBSgE7h2s3A7dVk2zNG1f8X1y4F1LQ28y0iRz800p5qKg1MuPqO0LVcFnGMaP+Yw4eD8Rpw1zfNkwfRPMri7mTDvzDSBP6rWLQ2Y/UW9dQ9OcqFHO3UnaabB/NrD3h5EEwAY3GmbL2CfD/i6mR2BvffZU5biy9plgbwvfP+poc5rtrRAQk3VIaCXa3o4655948MJ0anaefDqMX8oUq2TCA+ZM3Q+BxulzQ6Nhtsjq9W9tui53aPP0Yr0TA0jogMXgiSNQi+4TanmjWwCLpniqjHsuJHVOtA7UUVMK7U10gAr2Y1TTFwXBea4NqwTLQBHTyROZ12vZYKClSyKDYPFhhaSBdCZvj3sqg0zY8lF9Fpggm3JSDA57HEfCU0WqCXurt0hzxpeIcD3Fx9Qt/q1dQo1v/bTD7f6t4XOM+ms9oYDAW+5I3Xl2GdpILGlhEl1muIv0VMO6L8Lpjatgw8AzBPO/6c0K/I6pt7zh8ifruicBXt1+aLOIEdlSNM60hc7J2sb8Rcep/bktkwNT+XtsElcS+YFrCe83TjCM4COyotmoQVctZVe6RN4VR8P1G2p1Tp/K6THzTY0ixzobPPorMPjGuFt+YO/yWoYW4XJXWL3A9jceUSPoi8RZscvsr6lcJbiapcYCV4BQXkLSajnGCGsdMidwgfFmLbhMFWfualItYBMcQ0XPqdk9ybD6Q6bOIMz91pPtCcavu8NrEtZrdB5uJ0g9oBPqi8RJOfVNnIqmLNiBEI/AYnUNTiqsblTqZLTzRmCwTW01zyao5W1RGrxmAmOA1MaWm/RXYanTLQBuluYVX0nWSwdi3ZsmOy4tALBPVVUcJNzN04o4sfDY3V9UgQAAua8E7Nfbk+kyTY7BQdT5J46oHOAOw5pfiWh7iG8uaNmsqwzi0iwW5+Hn6sM5hNw8+XFcX9CtXoskR0Trw3Vc1zmE8LoIJizlTilUhuN1IMNUteR8lkVfeGJIbPzVuJpAOvLuwuUvGaCnULdMEcyNuw+S6l+no3gLxOaVKRhoBbuWwZtFwU4o59TLA7YETukdbMhpLjymdOkxJ59zstUxWt1WGmAbdNhNk11oKZtJ8S1qlWKbWhptLrkjoByRNdhZxA3HxD72VOVVmNptENcIuZuSTpH1gJniKjPdi4Bm0xeBe/mY9EyVm70DDFEiUXh2gx1lLsHs6YEOHpIBgHyTDB0jysZ/t0QWzN4Heo6dINwx0TeDBg+UhcWzevDRVDuP8R6x/ddUrZn7qjVruiGUjZ1w43BbaLkfYLi1RhqyLwHGx6SY+kLcskkcc8mP433kFwlWMqi4OyspkNEQqq+OYGwQJXJfbBIKwuE0vDmmeyqzEB5OqxE/NeyvHgVArc+rsJtZyZKom9HtHCNjVN5RrqRfz5L1GmxovKnUI3HyXG5WxAd+Cgbqqkz3dyEczibJS7GV6k6Q2W9U14ASqH3g4RCHxfib+EbbiqCJgwB2J5qOOx7qVJ0WceEeZ3PylaZnp4G93H7f3Xf/ABeFSi+SXmikI2zs2Fxra1KnVYeGo0OBIvfcHyIIQOIpCRaXOuTvabLW/ZrmVQ4d9J7H6Kbg9r4McZAcye8SPVbpgcKHj3lQ6nutwgREw0AxYRFgncc0dilWGKHZOyZDRBvIsfkF5+QkgkYh28w5gdB7GRyTWthnNJI2+cbqZqARMXJJg3Akctup8ll9Mt2oUuyt4ECqRYDha0cupnpKwcm0jUXucY/E48unS6ZVnEPhotqIkTyP7K4UJbLvrYbwO6zzgzeAPLMS0MLRuSd9zN/v903pvIYSB0iZ5k3kLW2030XnXBEkWkHeJadhYj7prh8Tq0UwRJe0apgRwjV8hPe6dKssk3eEJPGviKkHNwRqgOAFStI4dbuJrCeRA0n1WrB7ab9JETcdCOoOxWu+Ma1V2OxFSo1zHOqvIBEQA4ho9GgD0R3hrGl492+4nhn8J6j9lpcK5FjZCcPR9iKTSC49EnGBFRpIunjeJul4jkfMWQD6baIJbsvOjIigWjTaCI3CnmOBNWHDkrW1GvYCBErFN7vhGydSZjY6mIhvXbuif4ctaDvKrdUFNgkWK8zMmxABPRcsYueIq3+CGWVNQsrDXLWwRHc2sgMRm4aLQPLid89h9VruZZqXDfefP5lelxf186vkdfnoUifiXMg97Gt2bJPcn+ysyDJm4qrTY48LSXH8xFpDeQPc7LXqrpKa+Hc1FGsxzvhmHf0mxXpRilDrHBWOGdXzJjadH3dNoY0GA1u3mep7m6X5PiIeQ50FrQGEztA1Hz6I3HHU2Rty+QhLTSuOXR0CxsCCuCWJWdbjaNip4bWCdibDz6nsLqmvlkHewjfqCSTbtA9ELgs1NOWvEbQdwRO3aETUzNjovYCwEXk3mT9+qommJbWwpmXt+LY6nOA58gR9lVVrta2NQE7A9txfvBQWLz4EXdMQLEcpPryFknr497/hAAgkzyBvYo2ka2z2Z1feO0kiAOs78id+cR2RWAJLgf0+nYILC4ORJkNEb8+26e5bQnivfYdv2UXKykVRn2keHqeIosrubLhDKhi7mlp0OJ/OxwEO3hxFwuNYXDe7cQOTl3HxrmIpYEtPxPIA9LlcU1XJ6mbrs4F6Q5Hmjc6GH97RY4cxxdZbY/ogMdgWRpQOW5sWDSDzTB+JbVu+QRcEdO43U+f+Epvtx4f0c1CyqwMOkbK12HcBI2KMdlTS7XM9OY+f7oyoOGF5s4y43UlTNZVjM4B5AgbA7JTic4kRPoNklr4gncqrVZe/GMYKoqhqCq+YE7d1DFD6QEIXfcfcIrEbnzKbYQElZao1m3URUi5MKSdBOm+CvELa9EUHuArMEQd3tGxbPxEDcJ3XpaTBEg79PNcdweK4w6m6HsIc07QQRBC694b8Q08ewtI012iX0uf9dM/iH25rl5eP1HRCXha+law1N+o9OYQzKbS7kezrH5plSoFro+qKfhg4cTQfMAn91ztFRW7AiLNZ1kb/AGXv4YA8V+fr2bzR9PK29wOkuRtDCMYJDRPkZ+ZSmFlPLi+7xDB+G0u8+gR7sUyk01HkBrf2s0BRzDFNYwvedLRuTtPQdSudZ54jNcl1xTbsPsfNUhFtiznRHxb4lfinEmzAIY3oP3WtyvMrlziTAmd5G1v2U2UiQDuvShHqqOVhODaCmHvIiBsgKR80QHqqEYTSxJY7hNjceR+6Y0MxB3A9P2SKrUt5H6H+/wB1W3EwhKMZqpKwUJnPWJsq3lSKQYg8WVbca5tiNX0PzVqjoQf4FMg/Fzsw+pshq9Im5P8AZFlq9CRxvYydaAabi24tyTDC5kQ5pEsc24c03B6g7oapThRFPZLVaDdnQcp9o+Ia4CtorM5vdwPA6hw3vyIJXRPDmctxdNzxTNPS/RBIM8IMjtc/JcBw5dqDQC6SAGgEkk8gBeVuXgjxH/CVxrLhTcdFVpBlvctOzm/bzUJw+hoya2dkbhglOaeJsNRkBwqPAkhhGkf1VDwj6pf418Ytw7G06T266jdRe3i003A6SwbFzhseQXL6tJ9aCQ7QwAAOMl0bFwHO6molJcniHXiPPn46o2SGUWbBpkF15df7/RIa9RriA34G7T+I/mhSxkN4QbneOQHJDALs4oenO3ZFlSHDnB3PL05JhhLuLSgqmF1RBgjfuP8AdCZoHjSQ8iZBANpFx9/orN0rBVjitT0mPTdeFZKqePrOADi10CAXCXep5qTq1Xq0eTR+qKlYKGNR8z5FCmpZUMNQnieSOlgPopvRs1ABN1M7KA3UzskMRC9C8FJYxAr2lSIUUAmHNVehXBehYwdkmMbQrsqnkLG9jYgzuOaN8W5m2pXNRrm1HOu9zHFzSCBAnm4G88kqa2yy1kqb4k5drCpYHeEc2o0OGwAEHlsiMVjNDRA4psI5jcnskGX4g03RyPLyRFR5cZdv/lkFDICtoMkn6/VTAVeJrNYOLf8ALzKXV8we+w4W9Bz8zzVnJLBkrGFbHNZaZPRtz68lQcUan4QBM9+Y/VB0sMjqVOEE29mdFrGwrAFEBWBOgGdKprIgKFdiILFbQplRYFNwSDGAvQvBelYBiFiFNYAWMYC9CkswsYmw8lYx3VVK1/xDusAnSp3n69ENisx/DT/+/wBh+qYYnAzh3PkwHaQBvMAyT6pa2iAk7dm0vB0q2CtoSZNyeZuUQykrQxTDUyjRmyLWKwBeCkAmASCkohWAJgEqblY9shCOdBVtGvKwG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" descr="data:image/jpeg;base64,/9j/4AAQSkZJRgABAQAAAQABAAD/2wCEAAkGBhQSERUUExMWFRUWFRcWFxUUFxUVFBgXGBgVGBcXFxUXHCYeGBojGhQUHy8gIycpLCwsFR4xNTAqNSYsLCkBCQoKDgwOGg8PGiocHyQpKikpLCkqLCwsLCwvKSksKSksNSksLCwsKSwpLCksLC4pKSkpLCksLSwsLCwuLCksKf/AABEIAM4AoAMBIgACEQEDEQH/xAAcAAACAgMBAQAAAAAAAAAAAAAEBQIDAQYHAAj/xAA8EAABAwIEBAMGBAUCBwAAAAABAAIRAyEEBRIxIkFRYQZxgQcTMpGhsUJSwdEUI3Lh8GLxFiQzQ0RTkv/EABkBAAMBAQEAAAAAAAAAAAAAAAECAwAEBf/EACIRAAICAgMAAwADAAAAAAAAAAABAhEhMQMSQTJRYQQFIv/aAAwDAQACEQMRAD8A47aLqzBUmk3VWKw5a6EZgMOOqg3WUQvBZRidIF07yujpe225uqaVFtOCeai+vUL5Zt5JPk7Jt2xvnOUse8GSD5oGtSc4hu8KeGxJ1zUNwiMrdqqFydpPYt0FDMHtZoAi26U18MZ1EyjsfULiTyQOGJfZCX0zJlpph7ZBuPRSNYlvEVdhvDOIIGinUOp3Jsw0zxiYBHC75LZMB7Mq7nAVntYImZB25FsyAev0Q6vwZJs1TQ0jgO/JI8QS0mDBO66ZifZVUpmaNZtQm2n4I3v3G1gbJLmPszx7re5bq3kVGkAWta89oT9GlQ6Ts1LL83NJhaBxEm6jRzAufJKKzXwpXw5Iewnh1amtfpgGDOpoLTPI39Enakla2HqmbBmdRrmAc0sxVUaQOar97MTsFY2nILosFNpt4AsIKova5gbzWdMOgH/O6urYbTSa9m9kPXxXvAIs5Uv7FDcCOPS51ii3UPdvDWOsUpYzvxK1+ODW3PEE1pmZ6uxjxcQUJSwIabG6lh2PqN1OGkfdWUqzC6G3KnnbELqdHil94GyvGYsIgCFCu0yIC97jVsnjJmIvbxkhX4XFaWlQZBqBg9UThcl99iGURq4nRLNJcJsDDiJEkJt6Nsty7DvxDgxrHGXBsgHd2x2uPJb9kXsspUtNTEnXUDp0A/ytjAI/F5rYvD2QU8BRbTbxVA0BzpcdTr3DSTp6WR4N5dcnlyCouNRdsvCBbJgBsBuwAAaBHQBQFAW5EbdVF9b5KxpT7LVQTRw0jbr+6nWy2b7H/PmsUqpHP6I2jXmx6JgCPGU/hY9gqAEwHAEAEEWnaxIXM/GvsqbxVsG0taGanUhJgD8jTfz3iF2TF4YOG3fullDU1xaXA3mCOR+/P5oOKlgVo+ZMQNDYIv0O6objyGaQuy+0n2X0q1F+KwjXNqtJdUpA8L+7WmwM9IXEQDJBsRY9iN1zuLgJQ1oY2KRB9ENllYBw1FB1DAC9HNTbBQxq1z70ubsEbicOHt1JbSB0kozBZiCzTzRoQhj6FbTpBgdtyq8iwbmuLnWhPAC8tBEWUBlYDzLrLRn4xO2KKX5jD9plYq447AXR2GwAeSW8ktxtA6pbuEHZiFBhbUD5XZPZzgvd4X37h/MrHhsARTG02kSbwZ2XFsQx4GqDa67Z4cqEYTCtn/stcesv4r/NV42kPBWx4599yT1WdSDbWuVaHJrs60qCmlXtQrXK1j1VBCmlWCrCD953WHVlrBQwbjShsQ0OMjfdCtrK1lZCzNDLCv1C97Q4GO89jK+cfar4a/gse/SZZW/mthmgN1TLYBIMdvkvoCliNJ7c1zb285fTfSw9Y2qAFoP5myDAtyLp32OxRkrRJ4OJmpdWNcotpXVrnDZczyKEnGDRAUMFhC4mEE5hlM8sxcPa1vM3WaegNUjan1tQB5qz+De5s9VZiaTeE7BH4mHNhrlzqOWc4HljTTcZ2O6gMO33pIvzhTxOHcxkji7pfQoPDg6d077fGjIa4vNtDP8AoyPKVuuX1uFkW/lst6Ax6StNyXFOfiqeHLNWsyeQDW3cSekLcabpqvdNie1rWhWfxL8KyN8O5E02XQNA8wi21ITRR1WEwpav8sh2YgFWe8F+yqEmL/7rzgsNqwvGtKzMVutfksivCrqGVQ48khgxuNAdpJsdp6rTfa/R14KhJ/8AJMczBp9JiARHqm+JDtbIP4gD0juEr9pFU1MBS0k8NfiYwBwjQeLaY2TN/wCGQng5HTyNxuDKCxuXFh7p2KLweEpdjcWZh265ldWiSbA67TpEIVtUtMjcJi5hOwQNdkOTJ2Omb3mdYF2nkoHSxs8kBitb32sOSKpYZzWQ8iFBNdmc9UG0MVFMw+e3NL6mOLRJ81UyiC+GIrE5e5zSNz0VLtqjBeS5sH4ii5tn6oB/qEELdXvBkiw38rCfrK5TlWGIxNEXa731MT042rqz7VXA/W4jvCzk2dPCsCRrq+Jfra80wBAERYbFw53RQzbHUWjVSFUA7svPpKzm9GuD/ILGGJmTJ8hH3WvYzBY8vPu6uIqCG3dUY0AwNXCRHI27q0b8LGy4PxeXECox1IkxBBi87FOhjC6m7SIP3C02kzEloZWAMNnXYiYktmVv2VYGaLS7ctbPnCZWOnQlxvixlI6XSSNhtKCHtHB+Ck4nlDXO9NrpdmtKoKtVzQCdVvhkDlvYCyV1qWYNM0i5w0gyBSgE7h2s3A7dVk2zNG1f8X1y4F1LQ28y0iRz800p5qKg1MuPqO0LVcFnGMaP+Yw4eD8Rpw1zfNkwfRPMri7mTDvzDSBP6rWLQ2Y/UW9dQ9OcqFHO3UnaabB/NrD3h5EEwAY3GmbL2CfD/i6mR2BvffZU5biy9plgbwvfP+poc5rtrRAQk3VIaCXa3o4655948MJ0anaefDqMX8oUq2TCA+ZM3Q+BxulzQ6Nhtsjq9W9tui53aPP0Yr0TA0jogMXgiSNQi+4TanmjWwCLpniqjHsuJHVOtA7UUVMK7U10gAr2Y1TTFwXBea4NqwTLQBHTyROZ12vZYKClSyKDYPFhhaSBdCZvj3sqg0zY8lF9Fpggm3JSDA57HEfCU0WqCXurt0hzxpeIcD3Fx9Qt/q1dQo1v/bTD7f6t4XOM+ms9oYDAW+5I3Xl2GdpILGlhEl1muIv0VMO6L8Lpjatgw8AzBPO/6c0K/I6pt7zh8ifruicBXt1+aLOIEdlSNM60hc7J2sb8Rcep/bktkwNT+XtsElcS+YFrCe83TjCM4COyotmoQVctZVe6RN4VR8P1G2p1Tp/K6THzTY0ixzobPPorMPjGuFt+YO/yWoYW4XJXWL3A9jceUSPoi8RZscvsr6lcJbiapcYCV4BQXkLSajnGCGsdMidwgfFmLbhMFWfualItYBMcQ0XPqdk9ybD6Q6bOIMz91pPtCcavu8NrEtZrdB5uJ0g9oBPqi8RJOfVNnIqmLNiBEI/AYnUNTiqsblTqZLTzRmCwTW01zyao5W1RGrxmAmOA1MaWm/RXYanTLQBuluYVX0nWSwdi3ZsmOy4tALBPVVUcJNzN04o4sfDY3V9UgQAAua8E7Nfbk+kyTY7BQdT5J46oHOAOw5pfiWh7iG8uaNmsqwzi0iwW5+Hn6sM5hNw8+XFcX9CtXoskR0Trw3Vc1zmE8LoIJizlTilUhuN1IMNUteR8lkVfeGJIbPzVuJpAOvLuwuUvGaCnULdMEcyNuw+S6l+no3gLxOaVKRhoBbuWwZtFwU4o59TLA7YETukdbMhpLjymdOkxJ59zstUxWt1WGmAbdNhNk11oKZtJ8S1qlWKbWhptLrkjoByRNdhZxA3HxD72VOVVmNptENcIuZuSTpH1gJniKjPdi4Bm0xeBe/mY9EyVm70DDFEiUXh2gx1lLsHs6YEOHpIBgHyTDB0jysZ/t0QWzN4Heo6dINwx0TeDBg+UhcWzevDRVDuP8R6x/ddUrZn7qjVruiGUjZ1w43BbaLkfYLi1RhqyLwHGx6SY+kLcskkcc8mP433kFwlWMqi4OyspkNEQqq+OYGwQJXJfbBIKwuE0vDmmeyqzEB5OqxE/NeyvHgVArc+rsJtZyZKom9HtHCNjVN5RrqRfz5L1GmxovKnUI3HyXG5WxAd+Cgbqqkz3dyEczibJS7GV6k6Q2W9U14ASqH3g4RCHxfib+EbbiqCJgwB2J5qOOx7qVJ0WceEeZ3PylaZnp4G93H7f3Xf/ABeFSi+SXmikI2zs2Fxra1KnVYeGo0OBIvfcHyIIQOIpCRaXOuTvabLW/ZrmVQ4d9J7H6Kbg9r4McZAcye8SPVbpgcKHj3lQ6nutwgREw0AxYRFgncc0dilWGKHZOyZDRBvIsfkF5+QkgkYh28w5gdB7GRyTWthnNJI2+cbqZqARMXJJg3Akctup8ll9Mt2oUuyt4ECqRYDha0cupnpKwcm0jUXucY/E48unS6ZVnEPhotqIkTyP7K4UJbLvrYbwO6zzgzeAPLMS0MLRuSd9zN/v903pvIYSB0iZ5k3kLW2030XnXBEkWkHeJadhYj7prh8Tq0UwRJe0apgRwjV8hPe6dKssk3eEJPGviKkHNwRqgOAFStI4dbuJrCeRA0n1WrB7ab9JETcdCOoOxWu+Ma1V2OxFSo1zHOqvIBEQA4ho9GgD0R3hrGl492+4nhn8J6j9lpcK5FjZCcPR9iKTSC49EnGBFRpIunjeJul4jkfMWQD6baIJbsvOjIigWjTaCI3CnmOBNWHDkrW1GvYCBErFN7vhGydSZjY6mIhvXbuif4ctaDvKrdUFNgkWK8zMmxABPRcsYueIq3+CGWVNQsrDXLWwRHc2sgMRm4aLQPLid89h9VruZZqXDfefP5lelxf186vkdfnoUifiXMg97Gt2bJPcn+ysyDJm4qrTY48LSXH8xFpDeQPc7LXqrpKa+Hc1FGsxzvhmHf0mxXpRilDrHBWOGdXzJjadH3dNoY0GA1u3mep7m6X5PiIeQ50FrQGEztA1Hz6I3HHU2Rty+QhLTSuOXR0CxsCCuCWJWdbjaNip4bWCdibDz6nsLqmvlkHewjfqCSTbtA9ELgs1NOWvEbQdwRO3aETUzNjovYCwEXk3mT9+qommJbWwpmXt+LY6nOA58gR9lVVrta2NQE7A9txfvBQWLz4EXdMQLEcpPryFknr497/hAAgkzyBvYo2ka2z2Z1feO0kiAOs78id+cR2RWAJLgf0+nYILC4ORJkNEb8+26e5bQnivfYdv2UXKykVRn2keHqeIosrubLhDKhi7mlp0OJ/OxwEO3hxFwuNYXDe7cQOTl3HxrmIpYEtPxPIA9LlcU1XJ6mbrs4F6Q5Hmjc6GH97RY4cxxdZbY/ogMdgWRpQOW5sWDSDzTB+JbVu+QRcEdO43U+f+Epvtx4f0c1CyqwMOkbK12HcBI2KMdlTS7XM9OY+f7oyoOGF5s4y43UlTNZVjM4B5AgbA7JTic4kRPoNklr4gncqrVZe/GMYKoqhqCq+YE7d1DFD6QEIXfcfcIrEbnzKbYQElZao1m3URUi5MKSdBOm+CvELa9EUHuArMEQd3tGxbPxEDcJ3XpaTBEg79PNcdweK4w6m6HsIc07QQRBC694b8Q08ewtI012iX0uf9dM/iH25rl5eP1HRCXha+law1N+o9OYQzKbS7kezrH5plSoFro+qKfhg4cTQfMAn91ztFRW7AiLNZ1kb/AGXv4YA8V+fr2bzR9PK29wOkuRtDCMYJDRPkZ+ZSmFlPLi+7xDB+G0u8+gR7sUyk01HkBrf2s0BRzDFNYwvedLRuTtPQdSudZ54jNcl1xTbsPsfNUhFtiznRHxb4lfinEmzAIY3oP3WtyvMrlziTAmd5G1v2U2UiQDuvShHqqOVhODaCmHvIiBsgKR80QHqqEYTSxJY7hNjceR+6Y0MxB3A9P2SKrUt5H6H+/wB1W3EwhKMZqpKwUJnPWJsq3lSKQYg8WVbca5tiNX0PzVqjoQf4FMg/Fzsw+pshq9Im5P8AZFlq9CRxvYydaAabi24tyTDC5kQ5pEsc24c03B6g7oapThRFPZLVaDdnQcp9o+Ia4CtorM5vdwPA6hw3vyIJXRPDmctxdNzxTNPS/RBIM8IMjtc/JcBw5dqDQC6SAGgEkk8gBeVuXgjxH/CVxrLhTcdFVpBlvctOzm/bzUJw+hoya2dkbhglOaeJsNRkBwqPAkhhGkf1VDwj6pf418Ytw7G06T266jdRe3i003A6SwbFzhseQXL6tJ9aCQ7QwAAOMl0bFwHO6molJcniHXiPPn46o2SGUWbBpkF15df7/RIa9RriA34G7T+I/mhSxkN4QbneOQHJDALs4oenO3ZFlSHDnB3PL05JhhLuLSgqmF1RBgjfuP8AdCZoHjSQ8iZBANpFx9/orN0rBVjitT0mPTdeFZKqePrOADi10CAXCXep5qTq1Xq0eTR+qKlYKGNR8z5FCmpZUMNQnieSOlgPopvRs1ABN1M7KA3UzskMRC9C8FJYxAr2lSIUUAmHNVehXBehYwdkmMbQrsqnkLG9jYgzuOaN8W5m2pXNRrm1HOu9zHFzSCBAnm4G88kqa2yy1kqb4k5drCpYHeEc2o0OGwAEHlsiMVjNDRA4psI5jcnskGX4g03RyPLyRFR5cZdv/lkFDICtoMkn6/VTAVeJrNYOLf8ALzKXV8we+w4W9Bz8zzVnJLBkrGFbHNZaZPRtz68lQcUan4QBM9+Y/VB0sMjqVOEE29mdFrGwrAFEBWBOgGdKprIgKFdiILFbQplRYFNwSDGAvQvBelYBiFiFNYAWMYC9CkswsYmw8lYx3VVK1/xDusAnSp3n69ENisx/DT/+/wBh+qYYnAzh3PkwHaQBvMAyT6pa2iAk7dm0vB0q2CtoSZNyeZuUQykrQxTDUyjRmyLWKwBeCkAmASCkohWAJgEqblY9shCOdBVtGvKwGf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8" descr="data:image/jpeg;base64,/9j/4AAQSkZJRgABAQAAAQABAAD/2wCEAAkGBhQPEBUUEhQWEhUWFBQXFxcYFRUYGRoYGRQYFBcbGBYXHCYeFxwjHBUUHy8gJScpLCwsFR4xNTAqNSYrLCkBCQoKDgwOGg8PGiwfHh8sKSkpKiktLCwsLCwpLCwpKSopKSwsLCwpKSksLCwpLCwsLCwsLCkpLCkpKSksKSwpKf/AABEIAHQAXQMBIgACEQEDEQH/xAAcAAABBAMBAAAAAAAAAAAAAAAFAAIEBwEDBgj/xAA4EAABAwIEBAQEBQEJAAAAAAABAAIRAyEEBRIxBkFRYQcTInEygZGxI3KhwdFCCBQVJDNS4fDx/8QAGQEAAgMBAAAAAAAAAAAAAAAAAAQBAgMF/8QAIREAAgICAgIDAQAAAAAAAAAAAAECEQMxBCESQSJRoTL/2gAMAwEAAhEDEQA/ALZCcAsAJ4QBkJwCwFkIAcAnhRsTmFOkJqVGMHVzgPuoZ4twYj/M0b7fiN/lRYBaE6FHwmYU6v8Ap1GP/K5rvsVKAQBiEoToSAUkGIWIT4WIQSDwnBNanBADgqw8SfFgYQuw+Fh1WCHv3DOwHMrteMs5/ueBr1ti2mY66jZsfMrzLluXVMZUc4kmXEuJ6m5VZOl2WjFydIxjc2r4t5fVe6o48yfsNlqdgag5forDyLhGm2NVyu2fw1TpsA0AggHZLPP9Idjw29sozLswrYd4fSc6m4GxaSDb7q0OC/G+ox4p478RhMeaAA5n5gLEd1Kx/B1HmwtlcJxhwccO3zaUlo3CIZlJ1opk4soK9np+hWbUaHNIc1wBBFwQdiOy2wq08COIjicA6i4y7Dv0j8jhLfoZCsyE0JjYShZWFJAMBTgtYKcCgk4fxrDjlFTSJHmU9XZurf6wq1yOmKOHYBuQCfc7q4PEgA5TjJv+A79CIVNZfi2sosNQwNLd0tn0NcZry7OvynFWFua6Onmbog3XC5ZxvhaRgwUZxnG1Ck2dMz8MblKqLWzqKcWrs6XEYk1I1IDntEOo1GnbSVz7/FIOMNou+an4TO24uWRpJGyJRadso8kZKkN/s81NOMxdO96TTHL0vj91e6oHwkrtwucV/NOgOY6mOQ1GoIH6K/ZXRi7OLKLQilCSwrFQQCnArWCnAoAGcXM1YDFCAZoVYB66SvOmZYWoWUgGyBTaL7A916XzCl5lGo3/AHU3j6tKpPDgU3Q68QL/AMJfNJxpjfHxqfRxVHIqjti32CsHLshZWwAa4esW1dCoWa5xTpwGANn4nACQ0XJUzJuLqApFuo7kzzn2S8pSns6GPFCDqwEfDt4f6g54mZa4A/OUdyvhA4d+uXt6AkOhaavF1SjUD2BwouiQ+5B6joD0XQjiVtZomL9FWblVMssWPtxBrsGG4hzQ0TWh4fzD2EEDsNir0pTpE7wJ94uq14cyF+Je1xbFMOB1mOW4bzk7FWUCmePF02zn8qUeor1Y6UpTZSlNCLAoKcCtIcoObcRUMI0Gs8NkwALuJ7NCKJCwKqPxTywYbEMfTGltVpcRP9QPqMHYXCM5n4vUmWo0i88i4wJ7gSVUvE/E1XFYh1eq7USWiIgBoGzRyCrkx+US+OfhKzbisa2mQXySbW5BTcqy3zHBzKM7xLgBa97qNl7hVabarIjhMzdTGnymmOZZdJp+jpJX8m/w35izEPGhtFhG5IdYdu5TsFhzSABt+3ZG8DXqVRJaWiOaEY2rNTT3v7LObvo0cUu0XVwRWY7A0tDg6AQ6OTpJcD0KPArzTlmfVKNSo6lVqU5qEehx6Rtsu54f8VqzHBlf8dtvVGl7Rt6oEFdOEH4qjjzfyZb0pSgWW8Y4bEQG1ACdg70z7E2KNB07XUtNFbPPmdeJteuXBrixvIMsPbVuSuXxGaurQSdTt77j6qPr5yQLxYHnZRas/EIkW3v9FfQEvzJHMXMxt2Q/MGywbkySfspFIyP5PTdasRfkTb/1Q9Ah2WY91EghdRhOLtPL5HZcs6hz63WaQhJSSfY7Cco9I7Cpxk6o3S0bqCcT5bXPcbwT80Nwyj51ipbpCx8fKVI2eSouTH5Q9zqdjfXttvMyT7onTcJt7EEk7jrzuEPy2hAIIby37jf7KfhXAapg2IFrT3XXgcthPD4jQLOEgG8zbfb9Ebyzi+rRaWtrFgtaCeS5gYu5aTYAwQBz3WiviTMh24vAAWllALQcHMF4+qdUdPQ/8LVgap0m+2y3mBBdeQ6bXBWC0aGKNOYEiBJWmvSmImRM9Frr5iHfAzpc9lDqV3neR7WUNokN4H1N0neJ+S2/4eeQUXC4xpiHkG0g9B32R5tbSJBskc8XF2tMd49TVPaBmg0xJQou11J5TH8fZS80xms6eXP3/hRBTIG19j27rXBClbMc0u6QUwD21I0xMixiQQIuiL/SXD0tEiQLrlBgdzcR/wB3UvBYmo13xH4dzf7puM62LNBLzPVo1Ng8zbdYr1r30j2B6qMA90zpJ6299uSxSfqFy1sdZ5q1kUD8DWLfqjFABzwCP6f3SSVY6JZpqYZunYfEfulg6ILiCAQISSR7AG4ukGPt9OSKYCu4OdTn0gAgdJ5DskksMv8ALNsXUkRcUOfUmVnBUAQ4m5hJJXj6M3s3VqUNBk33v3UjA4dpc63JySS0WyBUQAYAG55dlpx1AAiBu1pSSV0iD//Z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1" descr="data:image/jpeg;base64,/9j/4AAQSkZJRgABAQAAAQABAAD/2wCEAAkGBhIQEBISEhQUEBUWFhAUFRQUFBUQFBQUFBUVFRcQFRQXHCYeGBkjGRQWHy8gIycpLCwsFR4xNTAqNSYrLCkBCQoKDgwOGg8PFy8kHyApKSkpLCkpLCwpLCkqLCksKSwpLCwpLCkpKSwsKSksLCksKSkpKiwpKSkpLCwpLCwpLP/AABEIAMIAnQMBIgACEQEDEQH/xAAbAAABBQEBAAAAAAAAAAAAAAADAAECBAUGB//EADkQAAEDAgMFBQYEBwEBAAAAAAEAAhEDIQQSMQVBUWFxBiKBkbETMnKhwfAUM0JSByNigtHh8bIW/8QAGgEAAgMBAQAAAAAAAAAAAAAAAgQAAQUDBv/EACkRAAICAQIEBgIDAAAAAAAAAAABAhEDBCESMTJBBRMiUWFxNLEzgfD/2gAMAwEAAhEDEQA/APFAVIFQTqEJgqQqoUp1RAwqJ5QUpUIGJTKIepKEHSamUmlQhapmE5nioMep51yZ2SQMtKhkKPmTypxMnCis8OQ/ZlXYU/ZBTjJwFakFN6KaSg5qqy6pUQaE5qQouKC5yNHNlRJJJdABJ5TJKEJpKIR/YQL+W/x4KiAwiIT3KVIkg2B+ihAgE/cKYY3e9o6S70Cr+xcdLorNnPO4Dq5rfUqEDDLueD1Bb6qbqZGqqVcG5useDg70KtYKtILXG/6f8KmgkyMp8ym5qYhAGJtRHY+UCFJhhC0GmHJQ3FLOouQotsFUQCEdwVepMrqjiyuknITLoAJOmTqECUjEkajTkTYFWcRTbmy0ySy13CCTAmw3TKBTYfNamEweUAnUoZOg4pvYp/hmiwaXuO91gOjR6krcw2z2jD5iJ47vLktnYvZrOwvdru+h812uJ7N0msptyghoLeoIg/OUvPMOY9MeM1qUGWTHoiUsY6IcA8c9fNdpgdktEOge+GEdRqOsofaDsqGEFgMHNPQRfwlWsyexUtM1ujj8VgWkZmHqN4/yqDW5XCZHgupo7MLN2nkVkbWw4a4xod3BdVKxaUKGq0TAO4gHzVYmFdwT81KN7ZEf0m4PgZVfE0t6hQIOTyhBymCqolkwVJQAUpQhDuQHIpKgQjQLKzmoRRnILl0OYym0KIRKeqhDRwVCQOJIaPqV0OAwGaowcpWJhjkyTzd5nKu02CQXB+sQPA2hLZnSG8COt2PgO5HIDpH3810FbDSw8Yj5Kpsca7p+q2dYCR5mknRyWE2VGQbiCejqZt6jyWnjNntIE2GaeXeGU/TzR8RhHMIJBLZOm6f9pVA+A1wO++oI5hXTC5nmHa/Z9TDPJbZpuOBHDwXI4uuKgk2N7fUL2Da5pPb7OqWxuBNxzC5DHdh6bu9SfxiPqEzjn7iebFfI4HB4n2dSTpoehWviaILQRodFmbY2c6i8tdqD9lWcJic1NrZnd63+aa+RBWtmUqjIKQCs4qkQUAqih5SlQlKVQRIlKFAFFaoUUqhshKVQ7lKkxdTmRDEWi3/SsMoqzRwgzAnqqsKie1W5fZ/CB/r5rueyjmsw5c8xLqZ8iDA8lye3MOXNaRqCBHhous7M4Zz2UgL5TLh8I0S+XdDOLaR1uG7Q0wQcj+QywtbZvaSlUcAAQT+4WlUsbtn2TMrKQrvbHca0Q2dxJBk8gmbjarqWZ1FodJADWhpAGjid3ql1H2HuJ8jocRXkGN0rAxeCq1u8+qKTL3c46ToGouDrVqlDOS2m43DSC4RFgTI+SjszD1HgZy1zwSSMul7NInTmqTLaXJAKOHwDW5GvZVedcz2ZifhJsszG4YUiajTDR7zTEeEb1u//AC9Bpc9ze8c+osMxktAJi/RVjgg0xrHL3RuCjl7FcLaPMe1p/FkOZTdlYPzHd3Pya3UhZmDtQAgNyvZukzcknwyz0Xd7foZ3BgOWSBbdJWDtvYgwb6NIuzZ21HmDvkNHomFO1Qo8bTbOYxMGD9hUqgVqs65G5VqhXVC0uYIlIlM5MiBHaUZqA1HaqLKRZJVuhSTU6St02omCiTKasUaeg/cR4CbqDNys0D3+n/UFhoJtF3dIi1xz4LquwdbK0NixEGBmIIuRzBsuUa4kGb3/ANrouw+Mip7K0B2ed9wGkdLA+a55N4jGPqPS8EAAe7J4lkkz4IuOryyAI37h5BNhH8U+1KgymI08kpRpcPaingj3HA7wAOUbkLA+/l0I5wUXZDmmZcPVVcUJfDbniNBO+VEgkkbbaJJEknqSVUxrYMQEFuJdT3lw46kIGJxRcLK7QSic9tVsVCeQPkZXN/xOqezxdKLAUw4DWAXaLr9rYU5C49PMH6ryztdtR9fElzv0hrG/C3Rd8StmdnaimUsRU7/j6oVZt/moB0gItXQJkQk7AFMUnFRlWUOEZpQAitKotFqnShFCPUpoLlRCTVKjUknrPkhtKCakT0VBIu+3iB4q12bx2TGUz+5+U9Db1WG+sjbPflew8HDwVOOx0Utz3VtVwIsn9qf1GFDY+ObXoU6rb8T0sfRWtq4Fr29dOSzuTpmsptoFRw9N2py8w7LPVWKraTGw0gngO8T5LL2VhC10ODXj+psHXiD9FuPZ3CGAMmR3RFjaJ1hdUl7g7+xiVcY7PkDb87fJXmUIYSQLFV6OEFM2Vx47kDQkDxXOdXsEvkzO0FQMw7nG3dleG7TqF7yT/wAC9b7e4vNSe1ujQC7zENXleMoEmeN/MSm8GyM7U7sp02d09VJxtdWsO4MJB0IG66ba1FkSw5uKYFK2KDioSmghMSrBHaUZpQGozVCzdqhVagVmoUBy5hAwLKrUV2FXfSlEiiqQr1Glp0lVadO61KTLAxu+yqbDijc7FdrvwVT2dUzRfY/0OP6uh3r1QYkOZLSDEEbwWnevAcZZ3lHQrrexe26gf7APgRNMG4HGmuGXFxK0MYczi+FnqNB29aDZLVzWG2uGENrD2Z3T7p6O3rYft+k1s52jnIS8U0aLkmthq51kQsnGbXygMbc69FLFbVfiLUmnKdahBDf7f3JqOzA0ceJO88SpsuZzySvZHPbfflwT3O1OYnm46eX0XFVC0tAAvx5QIXU9sXF9PK24E+LjvjgAuMoVSMrXiDoDyTONbCeZ00gWLwvunhbqqD3ahb9VwLSHDx1jmeSw8VQg6LvEVkVKj5UCVq4DZJqEhwgbtxT4vs89vuEO5GxXZY5NXQu8kU6bMkFFa5QrUXNMOBb1CZA0dEzoHlDKK/RDC5hiCawunhDqGxHkoQGIvvK1tlkFgni4HxuD8ysVskjn5rQY8tabET5TpKtqy1KmV8Vhc1RrRfd0HFauxmA4psQNYiYtIt5FVtnGXm0m3UnktPY7PZYl4iTTcJiLSYInqUTj6QFL1HpuBYKjAHAO4g3+RUqWzKdN0ikwcCGBPsxuUeK22gOGizGai5GdGZEOHkQrZww3KTKSgSPH+2mfC4ljQ6e6HGRYTNlz1ZueHTmPLcvTP4rUG+zw9hmLql4vAAtPUrzcnI2Igp7EriI536hmyRccuE+KsUdngmY81c2fTmk0kXMnzKuZbLSx6dUmzHy6p20itUoAAEJVaUtnerBbIUaIsm6EuLuZ9Sk1whwB6qi7s60mQS0HxW07DiUYBBLGpc0dY5ZR5M5pzlBSeFGFjm0JCp4N1V+VvidwHEq3haBe4N8+i324MMsBAN/+pjDic9+wtnzKG3cq4HZTG6CeJOpU62zWuMblfDbKI4rR8uNVRmebK7sp4TZYpzBk6g+gVPD4pwxWZwBl0w4WJ5+S27Xn70WLiu5iWuEiC1wi0DrxslNRBLkh3TTck7Z6x2SxP4ijJjM0lrgPNp6Qfkt2jRLTG5cDs3bz8K7O3vhwALXfq3g20K6PDdv6BHeZUad8ZXjwuFmz0s27itjUx6vGlU5b/J0BpFFpU1zuI7f0AO6yo7rlaPUrntqdsq1YEN/lNNoZqRwLtfKFcNDlk91X2TJr8MVzv6J/xQq06zqNNjgXU85cBoCYsTxsvPHYb380g7ucLZrYwU6jS4ZxDpFt++6ruc2oXANv7QFs/tPvNjwlNvD5fpQotR5vqaLGHpQ1o4AeiIQpNTOC1EqRiN27I5UNggkIwCjF1ZRGLlRJUgPqowoWc05RCZSaJIHEgeawj0D2N3YuDhuc6n0Wk8fJKm2AByCkVtY4KMUjCyTc5NsAQQeSIGWThm7honR0c7IFkhZ21G94O0IsfDQrVaFkY9hLyPHzFkrqlsmP6LeTRqbOcHtgyRDgN97b95gmOnFSeyCW6wYlU9ktcwOkEAwQdwcNDP3orbngkcdT1Nyg09p/ZeqSa+hZU8KSjHinjPM/EuIeTuIa0b4Jm6alUzvbbSSeukfNWMJgarsznscJPdaREATf5on4TI8mIJASGOSyS59zRyxeOFV2oIAmIThJPmaMAmITpyFCAnKBMIjhZDZe6os5couFbL2fEEHMj4X8xnxBYkepG/PpZ1IO77spByTmSOaEHXjxC3DADDVMRcpNdKlvVlCCrYqnDmPAkgxGsg/fzVoJTCCcOKNHTFkcJKSAVa79/wCr3ZsDp3baHVUTUIqACSAb2uTvK6rZOAbVYdwBiIvOs/NaeG2fTYSGtGbV2ma/FZOTVxxyrujXx6WWSN9mcpqr+x8MX1QOAc7yH+ULaOENKo5ul5HQ3Wx2SpXqu5Nb53P0TufKvIc13X7EMOJrOovs/wBFjEYTveBWBtcRVjgAF1oIzu32A+Z/wuQ2uf59X4iszw6N5L9kafiM6xV8lVJIJwt8wCKbMnJUTChCFU7uMBQJO4So1KwOl49dFNlhHn1QhHKORcIf5jOoSSWNDqRvT6WdizRVsTofiSSWyYHcKPqiHVJJEUOouSSUIb/ZY2d8Q9Ct2i0e0mPu6SS8vq/55HqNJ+PE5/td+e34B/6crnZL8p/x/QJJLQyfhr+v2Z0PzH/uxao++7+31K5Taf59X43epSSXPw3rf0dfEuhfZWThJJbhhgquirvKSSgSK497xarwSSQIKZ//2Q==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DSCN0852-00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884"/>
            <a:ext cx="9144000" cy="399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4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dwg logo_b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50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History - Places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92203"/>
              </p:ext>
            </p:extLst>
          </p:nvPr>
        </p:nvGraphicFramePr>
        <p:xfrm>
          <a:off x="685800" y="1676400"/>
          <a:ext cx="3733800" cy="4714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/>
                <a:gridCol w="1333500"/>
                <a:gridCol w="16002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1985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Geneva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Switzerland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Pittsburgh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Edinburgh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Scotland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 Louis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Las Palmas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Gran Canaria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1990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Delphi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Greece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Canberra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Australia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Xalapa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Mexico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Washington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Paris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France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Madrid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Spain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1996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Toronto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Canada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1997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Taipei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Taiwan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1998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Reading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England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1999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Harvard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119107"/>
              </p:ext>
            </p:extLst>
          </p:nvPr>
        </p:nvGraphicFramePr>
        <p:xfrm>
          <a:off x="4648200" y="1676400"/>
          <a:ext cx="4114800" cy="4714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265"/>
                <a:gridCol w="1713689"/>
                <a:gridCol w="174484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Frankfurt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Germany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Sydney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Australia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Campinas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Brazil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Lisbon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Portugal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Christchurch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New Zealand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St Petersburg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Russia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St Louis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Bratislava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Slovakia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Fremantle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Australia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2009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Montpellier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solidFill>
                            <a:srgbClr val="000000"/>
                          </a:solidFill>
                          <a:effectLst/>
                        </a:rPr>
                        <a:t>France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Woods Hole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Orleans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Beijing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Florence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Italy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önköping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Sweden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967867953_25b783a815_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45088"/>
          <a:stretch/>
        </p:blipFill>
        <p:spPr>
          <a:xfrm>
            <a:off x="0" y="1643743"/>
            <a:ext cx="9144000" cy="5214257"/>
          </a:xfrm>
          <a:prstGeom prst="rect">
            <a:avLst/>
          </a:prstGeom>
        </p:spPr>
      </p:pic>
      <p:pic>
        <p:nvPicPr>
          <p:cNvPr id="7" name="Picture 6" descr="GNUB2010 0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22619" r="11384" b="27679"/>
          <a:stretch/>
        </p:blipFill>
        <p:spPr>
          <a:xfrm>
            <a:off x="0" y="3828142"/>
            <a:ext cx="6150428" cy="302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524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Interest groups </a:t>
            </a:r>
            <a:br>
              <a:rPr lang="en-US" b="1" dirty="0" smtClean="0"/>
            </a:br>
            <a:r>
              <a:rPr lang="en-US" b="1" dirty="0" smtClean="0"/>
              <a:t>and task groups</a:t>
            </a:r>
            <a:endParaRPr lang="en-US" b="1" dirty="0"/>
          </a:p>
        </p:txBody>
      </p:sp>
      <p:pic>
        <p:nvPicPr>
          <p:cNvPr id="6" name="Picture 5" descr="GNUB2010 0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r="15625" b="9929"/>
          <a:stretch/>
        </p:blipFill>
        <p:spPr>
          <a:xfrm>
            <a:off x="6324600" y="3352800"/>
            <a:ext cx="2743200" cy="2050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6457890"/>
            <a:ext cx="371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Credits: Chris Freeland, Stan Blum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2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chemeClr val="bg1"/>
                </a:solidFill>
              </a:rPr>
              <a:t>www.tdwg.org</a:t>
            </a:r>
            <a:r>
              <a:rPr lang="en-US" sz="4000" dirty="0">
                <a:solidFill>
                  <a:schemeClr val="bg1"/>
                </a:solidFill>
              </a:rPr>
              <a:t>/standards</a:t>
            </a:r>
            <a:r>
              <a:rPr lang="en-US" sz="4000" dirty="0" smtClean="0">
                <a:solidFill>
                  <a:schemeClr val="bg1"/>
                </a:solidFill>
              </a:rPr>
              <a:t>/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Technical specs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Data standards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smtClean="0">
                <a:solidFill>
                  <a:schemeClr val="bg1"/>
                </a:solidFill>
              </a:rPr>
              <a:t>Best practices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Applicability statements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darwin-core-unofficial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70" y="0"/>
            <a:ext cx="4118430" cy="53814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3124200"/>
            <a:ext cx="46482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Darwin Core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Biodiversity occurrence data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76800" y="54102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Credit: </a:t>
            </a:r>
            <a:r>
              <a:rPr lang="en-US" sz="2400" dirty="0" err="1" smtClean="0">
                <a:solidFill>
                  <a:schemeClr val="bg1"/>
                </a:solidFill>
              </a:rPr>
              <a:t>Canadensys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1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Use cases </a:t>
            </a:r>
            <a:br>
              <a:rPr lang="en-US" b="1" dirty="0" smtClean="0"/>
            </a:br>
            <a:r>
              <a:rPr lang="en-US" b="1" dirty="0" smtClean="0"/>
              <a:t>and applications</a:t>
            </a:r>
            <a:endParaRPr lang="en-US" b="1" dirty="0"/>
          </a:p>
        </p:txBody>
      </p:sp>
      <p:pic>
        <p:nvPicPr>
          <p:cNvPr id="5" name="Picture 4" descr="Screen Shot 2015-09-27 at 5.1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76600"/>
            <a:ext cx="45847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ol lo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16002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2590800"/>
            <a:ext cx="1578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TraitBank</a:t>
            </a:r>
            <a:endParaRPr lang="en-US" sz="2800" dirty="0"/>
          </a:p>
        </p:txBody>
      </p:sp>
      <p:pic>
        <p:nvPicPr>
          <p:cNvPr id="8" name="Picture 7" descr="DSCN007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0"/>
            <a:ext cx="2514600" cy="2268259"/>
          </a:xfrm>
          <a:prstGeom prst="rect">
            <a:avLst/>
          </a:prstGeom>
        </p:spPr>
      </p:pic>
      <p:pic>
        <p:nvPicPr>
          <p:cNvPr id="10" name="Picture 9" descr="Screen Shot 2015-09-27 at 5.47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76600"/>
            <a:ext cx="3069453" cy="3315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ol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09800"/>
            <a:ext cx="2527300" cy="9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58674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Institutional </a:t>
            </a:r>
            <a:r>
              <a:rPr lang="en-US" sz="4000" b="1" dirty="0" smtClean="0">
                <a:solidFill>
                  <a:srgbClr val="000000"/>
                </a:solidFill>
              </a:rPr>
              <a:t>Members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pic>
        <p:nvPicPr>
          <p:cNvPr id="1032" name="Picture 8" descr="http://oceanawarehawaii.org/wp-content/uploads/BM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65" y="1806135"/>
            <a:ext cx="1827435" cy="13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bgbm.org/sites/default/files/bgbm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54" y="1860809"/>
            <a:ext cx="2143346" cy="133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helsinki.fi/project/springsymposium/images/logos/luom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124201" cy="108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ulturecardvictoria.com.au/assets/images/logo-melbourne-garde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205740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informatiecentrum.inbo.be/images/HeaderINBO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1140750" cy="11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application.synthesys.info/img/taf_logos/SE_NR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81600"/>
            <a:ext cx="1745824" cy="14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bol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2489200" cy="952500"/>
          </a:xfrm>
          <a:prstGeom prst="rect">
            <a:avLst/>
          </a:prstGeom>
        </p:spPr>
      </p:pic>
      <p:pic>
        <p:nvPicPr>
          <p:cNvPr id="5" name="Picture 4" descr="downloa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1625600" cy="1574800"/>
          </a:xfrm>
          <a:prstGeom prst="rect">
            <a:avLst/>
          </a:prstGeom>
        </p:spPr>
      </p:pic>
      <p:pic>
        <p:nvPicPr>
          <p:cNvPr id="6" name="Picture 5" descr="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0"/>
            <a:ext cx="3238500" cy="736600"/>
          </a:xfrm>
          <a:prstGeom prst="rect">
            <a:avLst/>
          </a:prstGeom>
        </p:spPr>
      </p:pic>
      <p:pic>
        <p:nvPicPr>
          <p:cNvPr id="9" name="Picture 8" descr="GBIF-medio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3"/>
          <a:stretch/>
        </p:blipFill>
        <p:spPr>
          <a:xfrm>
            <a:off x="6010275" y="5486400"/>
            <a:ext cx="2524125" cy="993321"/>
          </a:xfrm>
          <a:prstGeom prst="rect">
            <a:avLst/>
          </a:prstGeom>
        </p:spPr>
      </p:pic>
      <p:pic>
        <p:nvPicPr>
          <p:cNvPr id="10" name="Picture 9" descr="CSIRO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572000"/>
            <a:ext cx="1016000" cy="1016000"/>
          </a:xfrm>
          <a:prstGeom prst="rect">
            <a:avLst/>
          </a:prstGeom>
        </p:spPr>
      </p:pic>
      <p:pic>
        <p:nvPicPr>
          <p:cNvPr id="1044" name="Picture 20" descr="http://www.mobot.org/images/topheader/MOBOT_web_header_2010.gi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6" b="19900"/>
          <a:stretch/>
        </p:blipFill>
        <p:spPr bwMode="auto">
          <a:xfrm>
            <a:off x="3887841" y="4800600"/>
            <a:ext cx="3808359" cy="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5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-762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2015 </a:t>
            </a:r>
            <a:r>
              <a:rPr lang="en-US" b="1" dirty="0" smtClean="0">
                <a:solidFill>
                  <a:srgbClr val="008000"/>
                </a:solidFill>
              </a:rPr>
              <a:t>Executive Committee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53081" y="5486400"/>
            <a:ext cx="2011680" cy="12954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Co-Opt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Tim </a:t>
            </a:r>
            <a:r>
              <a:rPr lang="en-US" b="1" dirty="0" err="1" smtClean="0">
                <a:solidFill>
                  <a:prstClr val="white"/>
                </a:solidFill>
              </a:rPr>
              <a:t>Roberston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Stan Blum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Gail </a:t>
            </a:r>
            <a:r>
              <a:rPr lang="en-US" b="1" dirty="0" err="1" smtClean="0">
                <a:solidFill>
                  <a:prstClr val="white"/>
                </a:solidFill>
              </a:rPr>
              <a:t>Kampmeier</a:t>
            </a: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3400" y="3867316"/>
            <a:ext cx="2805598" cy="10150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Asia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</a:rPr>
              <a:t>Nozomi</a:t>
            </a:r>
            <a:r>
              <a:rPr lang="en-US" sz="2000" b="1" dirty="0" smtClean="0">
                <a:solidFill>
                  <a:prstClr val="white"/>
                </a:solidFill>
              </a:rPr>
              <a:t> (James) </a:t>
            </a:r>
            <a:r>
              <a:rPr lang="en-US" sz="2000" b="1" dirty="0" err="1" smtClean="0">
                <a:solidFill>
                  <a:prstClr val="white"/>
                </a:solidFill>
              </a:rPr>
              <a:t>Ytow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Li-</a:t>
            </a:r>
            <a:r>
              <a:rPr lang="en-US" sz="2000" b="1" dirty="0" err="1" smtClean="0">
                <a:solidFill>
                  <a:prstClr val="white"/>
                </a:solidFill>
              </a:rPr>
              <a:t>Qiang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Ji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23292" y="2819400"/>
            <a:ext cx="2456350" cy="99876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Europe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Peter </a:t>
            </a:r>
            <a:r>
              <a:rPr lang="en-US" sz="2000" b="1" dirty="0" err="1" smtClean="0">
                <a:solidFill>
                  <a:prstClr val="white"/>
                </a:solidFill>
              </a:rPr>
              <a:t>Desmet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</a:rPr>
              <a:t>Dimitris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Koureas</a:t>
            </a:r>
            <a:endParaRPr lang="en-US" sz="2000" b="1" dirty="0" smtClea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9800" y="3914009"/>
            <a:ext cx="2971800" cy="96279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Latin America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Antonio </a:t>
            </a:r>
            <a:r>
              <a:rPr lang="en-US" sz="2000" b="1" dirty="0" err="1" smtClean="0">
                <a:solidFill>
                  <a:prstClr val="white"/>
                </a:solidFill>
              </a:rPr>
              <a:t>Saraiva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Eduardo </a:t>
            </a:r>
            <a:r>
              <a:rPr lang="en-US" sz="2000" b="1" dirty="0" err="1" smtClean="0">
                <a:solidFill>
                  <a:prstClr val="white"/>
                </a:solidFill>
              </a:rPr>
              <a:t>Dalcin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2650" y="4953000"/>
            <a:ext cx="2456350" cy="9144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North America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Bryan </a:t>
            </a:r>
            <a:r>
              <a:rPr lang="en-US" sz="2000" b="1" dirty="0" err="1" smtClean="0">
                <a:solidFill>
                  <a:prstClr val="white"/>
                </a:solidFill>
              </a:rPr>
              <a:t>Heidorn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James Macklin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7050" y="4953000"/>
            <a:ext cx="2456350" cy="9144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Oceania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Paul </a:t>
            </a:r>
            <a:r>
              <a:rPr lang="en-US" sz="2000" b="1" dirty="0" err="1" smtClean="0">
                <a:solidFill>
                  <a:prstClr val="white"/>
                </a:solidFill>
              </a:rPr>
              <a:t>Flemons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Aaron Wilson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25051" y="2821102"/>
            <a:ext cx="2456350" cy="9969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Africa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Samuel </a:t>
            </a:r>
            <a:r>
              <a:rPr lang="en-US" sz="2000" b="1" dirty="0" err="1" smtClean="0">
                <a:solidFill>
                  <a:prstClr val="white"/>
                </a:solidFill>
              </a:rPr>
              <a:t>Tsakem</a:t>
            </a:r>
            <a:endParaRPr lang="en-US" sz="20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Charles </a:t>
            </a:r>
            <a:r>
              <a:rPr lang="en-US" sz="2000" b="1" dirty="0" err="1" smtClean="0">
                <a:solidFill>
                  <a:prstClr val="white"/>
                </a:solidFill>
              </a:rPr>
              <a:t>Kahindo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1143000"/>
            <a:ext cx="2259842" cy="74814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Chair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</a:rPr>
              <a:t>Cyndy</a:t>
            </a:r>
            <a:r>
              <a:rPr lang="en-US" sz="2000" b="1" dirty="0" smtClean="0">
                <a:solidFill>
                  <a:prstClr val="white"/>
                </a:solidFill>
              </a:rPr>
              <a:t> Parr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26358" y="1961294"/>
            <a:ext cx="2259842" cy="74814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Treasurer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William </a:t>
            </a:r>
            <a:r>
              <a:rPr lang="en-US" sz="2000" b="1" dirty="0" err="1" smtClean="0">
                <a:solidFill>
                  <a:prstClr val="white"/>
                </a:solidFill>
              </a:rPr>
              <a:t>Ulate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05400" y="1981199"/>
            <a:ext cx="2554604" cy="74814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Secretary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Patricia </a:t>
            </a:r>
            <a:r>
              <a:rPr lang="en-US" sz="2000" b="1" dirty="0" err="1" smtClean="0">
                <a:solidFill>
                  <a:prstClr val="white"/>
                </a:solidFill>
              </a:rPr>
              <a:t>Mergen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19324</TotalTime>
  <Words>485</Words>
  <Application>Microsoft Macintosh PowerPoint</Application>
  <PresentationFormat>On-screen Show (4:3)</PresentationFormat>
  <Paragraphs>217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History - Places</vt:lpstr>
      <vt:lpstr>Interest groups  and task groups</vt:lpstr>
      <vt:lpstr>www.tdwg.org/standards/ Technical specs Data standards Best practices Applicability statements</vt:lpstr>
      <vt:lpstr>Use cases  and applications</vt:lpstr>
      <vt:lpstr>Institutional Members</vt:lpstr>
      <vt:lpstr>2015 Executive Committee</vt:lpstr>
      <vt:lpstr>Latest developments</vt:lpstr>
      <vt:lpstr>Nominations</vt:lpstr>
      <vt:lpstr>PowerPoint Presentation</vt:lpstr>
      <vt:lpstr>PowerPoint Presentation</vt:lpstr>
      <vt:lpstr>PowerPoint Presentation</vt:lpstr>
      <vt:lpstr>Program</vt:lpstr>
      <vt:lpstr>Program highlights</vt:lpstr>
      <vt:lpstr>Special events</vt:lpstr>
      <vt:lpstr>New special sessions</vt:lpstr>
      <vt:lpstr>General information</vt:lpstr>
      <vt:lpstr>PowerPoint Presentation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Miller</dc:creator>
  <cp:lastModifiedBy>Cynthia Parr</cp:lastModifiedBy>
  <cp:revision>127</cp:revision>
  <dcterms:created xsi:type="dcterms:W3CDTF">2006-08-16T00:00:00Z</dcterms:created>
  <dcterms:modified xsi:type="dcterms:W3CDTF">2015-09-28T05:59:12Z</dcterms:modified>
</cp:coreProperties>
</file>